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70" r:id="rId2"/>
    <p:sldId id="271" r:id="rId3"/>
    <p:sldId id="317" r:id="rId4"/>
    <p:sldId id="312" r:id="rId5"/>
    <p:sldId id="313" r:id="rId6"/>
    <p:sldId id="314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19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286" r:id="rId64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tsai" initials="c" lastIdx="5" clrIdx="0">
    <p:extLst>
      <p:ext uri="{19B8F6BF-5375-455C-9EA6-DF929625EA0E}">
        <p15:presenceInfo xmlns:p15="http://schemas.microsoft.com/office/powerpoint/2012/main" userId="chtsai" providerId="None"/>
      </p:ext>
    </p:extLst>
  </p:cmAuthor>
  <p:cmAuthor id="2" name="CH TSAI" initials="CT" lastIdx="2" clrIdx="1">
    <p:extLst>
      <p:ext uri="{19B8F6BF-5375-455C-9EA6-DF929625EA0E}">
        <p15:presenceInfo xmlns:p15="http://schemas.microsoft.com/office/powerpoint/2012/main" userId="CH TS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FF9900"/>
    <a:srgbClr val="FF00FF"/>
    <a:srgbClr val="DEE1FE"/>
    <a:srgbClr val="DDDDDD"/>
    <a:srgbClr val="C0C0C0"/>
    <a:srgbClr val="CC99FF"/>
    <a:srgbClr val="E2C5FF"/>
    <a:srgbClr val="CC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390" autoAdjust="0"/>
  </p:normalViewPr>
  <p:slideViewPr>
    <p:cSldViewPr>
      <p:cViewPr varScale="1">
        <p:scale>
          <a:sx n="98" d="100"/>
          <a:sy n="98" d="100"/>
        </p:scale>
        <p:origin x="12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6032-49B4-40F0-8022-398539ABC750}" type="datetimeFigureOut">
              <a:rPr lang="zh-TW" altLang="en-US" smtClean="0"/>
              <a:t>2023/3/19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AF267-2044-4A49-A39D-BB45995F91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27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FDEA774-D125-4F86-A435-A22FC81E7502}" type="datetimeFigureOut">
              <a:rPr lang="zh-TW" altLang="en-US"/>
              <a:pPr>
                <a:defRPr/>
              </a:pPr>
              <a:t>2023/3/19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9877459-3F96-4EAF-B7CF-D016419C44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8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378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2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4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83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1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525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9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4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67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58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81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5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rot="16200000">
            <a:off x="-2744787" y="3429000"/>
            <a:ext cx="6858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8313" y="3382963"/>
            <a:ext cx="431800" cy="431800"/>
            <a:chOff x="2971" y="2523"/>
            <a:chExt cx="544" cy="544"/>
          </a:xfrm>
        </p:grpSpPr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2971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 flipH="1">
              <a:off x="3288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 flipV="1">
              <a:off x="2971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 flipH="1" flipV="1">
              <a:off x="3288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588" y="3598863"/>
            <a:ext cx="9144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646113" y="3552825"/>
            <a:ext cx="73025" cy="71438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12" name="群組 75"/>
          <p:cNvGrpSpPr>
            <a:grpSpLocks/>
          </p:cNvGrpSpPr>
          <p:nvPr userDrawn="1"/>
        </p:nvGrpSpPr>
        <p:grpSpPr bwMode="auto">
          <a:xfrm>
            <a:off x="4789488" y="5734050"/>
            <a:ext cx="4319587" cy="188913"/>
            <a:chOff x="4788793" y="5734050"/>
            <a:chExt cx="4320282" cy="188913"/>
          </a:xfrm>
        </p:grpSpPr>
        <p:grpSp>
          <p:nvGrpSpPr>
            <p:cNvPr id="13" name="群組 85"/>
            <p:cNvGrpSpPr>
              <a:grpSpLocks/>
            </p:cNvGrpSpPr>
            <p:nvPr userDrawn="1"/>
          </p:nvGrpSpPr>
          <p:grpSpPr bwMode="auto">
            <a:xfrm>
              <a:off x="4788793" y="5734050"/>
              <a:ext cx="4103687" cy="188913"/>
              <a:chOff x="4787900" y="5734050"/>
              <a:chExt cx="4103688" cy="188913"/>
            </a:xfrm>
          </p:grpSpPr>
          <p:sp>
            <p:nvSpPr>
              <p:cNvPr id="15" name="AutoShape 15"/>
              <p:cNvSpPr>
                <a:spLocks noChangeArrowheads="1"/>
              </p:cNvSpPr>
              <p:nvPr/>
            </p:nvSpPr>
            <p:spPr bwMode="auto">
              <a:xfrm>
                <a:off x="5651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6" name="AutoShape 16"/>
              <p:cNvSpPr>
                <a:spLocks noChangeArrowheads="1"/>
              </p:cNvSpPr>
              <p:nvPr/>
            </p:nvSpPr>
            <p:spPr bwMode="auto">
              <a:xfrm>
                <a:off x="5867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7" name="AutoShape 17"/>
              <p:cNvSpPr>
                <a:spLocks noChangeArrowheads="1"/>
              </p:cNvSpPr>
              <p:nvPr/>
            </p:nvSpPr>
            <p:spPr bwMode="auto">
              <a:xfrm>
                <a:off x="6083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8" name="AutoShape 18"/>
              <p:cNvSpPr>
                <a:spLocks noChangeArrowheads="1"/>
              </p:cNvSpPr>
              <p:nvPr/>
            </p:nvSpPr>
            <p:spPr bwMode="auto">
              <a:xfrm>
                <a:off x="629944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9" name="AutoShape 19"/>
              <p:cNvSpPr>
                <a:spLocks noChangeArrowheads="1"/>
              </p:cNvSpPr>
              <p:nvPr/>
            </p:nvSpPr>
            <p:spPr bwMode="auto">
              <a:xfrm>
                <a:off x="6515378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0" name="AutoShape 20"/>
              <p:cNvSpPr>
                <a:spLocks noChangeArrowheads="1"/>
              </p:cNvSpPr>
              <p:nvPr/>
            </p:nvSpPr>
            <p:spPr bwMode="auto">
              <a:xfrm>
                <a:off x="6731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1" name="AutoShape 21"/>
              <p:cNvSpPr>
                <a:spLocks noChangeArrowheads="1"/>
              </p:cNvSpPr>
              <p:nvPr/>
            </p:nvSpPr>
            <p:spPr bwMode="auto">
              <a:xfrm>
                <a:off x="6948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2" name="AutoShape 22"/>
              <p:cNvSpPr>
                <a:spLocks noChangeArrowheads="1"/>
              </p:cNvSpPr>
              <p:nvPr/>
            </p:nvSpPr>
            <p:spPr bwMode="auto">
              <a:xfrm>
                <a:off x="7164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3" name="AutoShape 23"/>
              <p:cNvSpPr>
                <a:spLocks noChangeArrowheads="1"/>
              </p:cNvSpPr>
              <p:nvPr/>
            </p:nvSpPr>
            <p:spPr bwMode="auto">
              <a:xfrm>
                <a:off x="738070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4" name="AutoShape 24"/>
              <p:cNvSpPr>
                <a:spLocks noChangeArrowheads="1"/>
              </p:cNvSpPr>
              <p:nvPr/>
            </p:nvSpPr>
            <p:spPr bwMode="auto">
              <a:xfrm>
                <a:off x="7596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7812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6" name="AutoShape 26"/>
              <p:cNvSpPr>
                <a:spLocks noChangeArrowheads="1"/>
              </p:cNvSpPr>
              <p:nvPr/>
            </p:nvSpPr>
            <p:spPr bwMode="auto">
              <a:xfrm>
                <a:off x="8028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7" name="AutoShape 27"/>
              <p:cNvSpPr>
                <a:spLocks noChangeArrowheads="1"/>
              </p:cNvSpPr>
              <p:nvPr/>
            </p:nvSpPr>
            <p:spPr bwMode="auto">
              <a:xfrm>
                <a:off x="824444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8" name="AutoShape 28"/>
              <p:cNvSpPr>
                <a:spLocks noChangeArrowheads="1"/>
              </p:cNvSpPr>
              <p:nvPr/>
            </p:nvSpPr>
            <p:spPr bwMode="auto">
              <a:xfrm>
                <a:off x="846037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9" name="AutoShape 29"/>
              <p:cNvSpPr>
                <a:spLocks noChangeArrowheads="1"/>
              </p:cNvSpPr>
              <p:nvPr/>
            </p:nvSpPr>
            <p:spPr bwMode="auto">
              <a:xfrm>
                <a:off x="8676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0" name="AutoShape 32"/>
              <p:cNvSpPr>
                <a:spLocks noChangeArrowheads="1"/>
              </p:cNvSpPr>
              <p:nvPr/>
            </p:nvSpPr>
            <p:spPr bwMode="auto">
              <a:xfrm>
                <a:off x="478790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1" name="AutoShape 33"/>
              <p:cNvSpPr>
                <a:spLocks noChangeArrowheads="1"/>
              </p:cNvSpPr>
              <p:nvPr/>
            </p:nvSpPr>
            <p:spPr bwMode="auto">
              <a:xfrm>
                <a:off x="5003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2" name="AutoShape 34"/>
              <p:cNvSpPr>
                <a:spLocks noChangeArrowheads="1"/>
              </p:cNvSpPr>
              <p:nvPr/>
            </p:nvSpPr>
            <p:spPr bwMode="auto">
              <a:xfrm>
                <a:off x="5219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3" name="AutoShape 35"/>
              <p:cNvSpPr>
                <a:spLocks noChangeArrowheads="1"/>
              </p:cNvSpPr>
              <p:nvPr/>
            </p:nvSpPr>
            <p:spPr bwMode="auto">
              <a:xfrm>
                <a:off x="543570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14" name="AutoShape 29"/>
            <p:cNvSpPr>
              <a:spLocks noChangeArrowheads="1"/>
            </p:cNvSpPr>
            <p:nvPr userDrawn="1"/>
          </p:nvSpPr>
          <p:spPr bwMode="auto">
            <a:xfrm>
              <a:off x="8893140" y="5734050"/>
              <a:ext cx="215935" cy="188913"/>
            </a:xfrm>
            <a:prstGeom prst="parallelogram">
              <a:avLst>
                <a:gd name="adj" fmla="val 28571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dirty="0"/>
              <a:t>按一下以編輯母片標題樣式</a:t>
            </a:r>
            <a:endParaRPr lang="ja-JP" altLang="en-US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908425"/>
            <a:ext cx="6400800" cy="1752600"/>
          </a:xfrm>
        </p:spPr>
        <p:txBody>
          <a:bodyPr anchor="b"/>
          <a:lstStyle>
            <a:lvl1pPr marL="0" indent="0" algn="r">
              <a:buFontTx/>
              <a:buNone/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  <a:endParaRPr lang="ja-JP" altLang="en-US" noProof="0" dirty="0"/>
          </a:p>
        </p:txBody>
      </p:sp>
      <p:sp>
        <p:nvSpPr>
          <p:cNvPr id="3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638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480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B4DD625-EB38-4B63-B9D3-C9A9AD53D0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7" name="群組 6"/>
          <p:cNvGrpSpPr>
            <a:grpSpLocks/>
          </p:cNvGrpSpPr>
          <p:nvPr userDrawn="1"/>
        </p:nvGrpSpPr>
        <p:grpSpPr bwMode="auto">
          <a:xfrm>
            <a:off x="684213" y="6381750"/>
            <a:ext cx="2592387" cy="188913"/>
            <a:chOff x="1546225" y="6091238"/>
            <a:chExt cx="2592388" cy="188912"/>
          </a:xfrm>
        </p:grpSpPr>
        <p:sp>
          <p:nvSpPr>
            <p:cNvPr id="38" name="AutoShape 30"/>
            <p:cNvSpPr>
              <a:spLocks noChangeArrowheads="1"/>
            </p:cNvSpPr>
            <p:nvPr userDrawn="1"/>
          </p:nvSpPr>
          <p:spPr bwMode="auto">
            <a:xfrm>
              <a:off x="15462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39" name="AutoShape 31"/>
            <p:cNvSpPr>
              <a:spLocks noChangeArrowheads="1"/>
            </p:cNvSpPr>
            <p:nvPr userDrawn="1"/>
          </p:nvSpPr>
          <p:spPr bwMode="auto">
            <a:xfrm>
              <a:off x="17621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0" name="AutoShape 32"/>
            <p:cNvSpPr>
              <a:spLocks noChangeArrowheads="1"/>
            </p:cNvSpPr>
            <p:nvPr userDrawn="1"/>
          </p:nvSpPr>
          <p:spPr bwMode="auto">
            <a:xfrm>
              <a:off x="19780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1" name="AutoShape 33"/>
            <p:cNvSpPr>
              <a:spLocks noChangeArrowheads="1"/>
            </p:cNvSpPr>
            <p:nvPr userDrawn="1"/>
          </p:nvSpPr>
          <p:spPr bwMode="auto">
            <a:xfrm>
              <a:off x="21939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auto">
            <a:xfrm>
              <a:off x="24098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3" name="AutoShape 35"/>
            <p:cNvSpPr>
              <a:spLocks noChangeArrowheads="1"/>
            </p:cNvSpPr>
            <p:nvPr userDrawn="1"/>
          </p:nvSpPr>
          <p:spPr bwMode="auto">
            <a:xfrm>
              <a:off x="26257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4" name="AutoShape 36"/>
            <p:cNvSpPr>
              <a:spLocks noChangeArrowheads="1"/>
            </p:cNvSpPr>
            <p:nvPr userDrawn="1"/>
          </p:nvSpPr>
          <p:spPr bwMode="auto">
            <a:xfrm>
              <a:off x="28432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5" name="AutoShape 37"/>
            <p:cNvSpPr>
              <a:spLocks noChangeArrowheads="1"/>
            </p:cNvSpPr>
            <p:nvPr userDrawn="1"/>
          </p:nvSpPr>
          <p:spPr bwMode="auto">
            <a:xfrm>
              <a:off x="30591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6" name="AutoShape 38"/>
            <p:cNvSpPr>
              <a:spLocks noChangeArrowheads="1"/>
            </p:cNvSpPr>
            <p:nvPr userDrawn="1"/>
          </p:nvSpPr>
          <p:spPr bwMode="auto">
            <a:xfrm>
              <a:off x="32750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7" name="AutoShape 39"/>
            <p:cNvSpPr>
              <a:spLocks noChangeArrowheads="1"/>
            </p:cNvSpPr>
            <p:nvPr userDrawn="1"/>
          </p:nvSpPr>
          <p:spPr bwMode="auto">
            <a:xfrm>
              <a:off x="34909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8" name="AutoShape 40"/>
            <p:cNvSpPr>
              <a:spLocks noChangeArrowheads="1"/>
            </p:cNvSpPr>
            <p:nvPr userDrawn="1"/>
          </p:nvSpPr>
          <p:spPr bwMode="auto">
            <a:xfrm>
              <a:off x="37068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9" name="AutoShape 41"/>
            <p:cNvSpPr>
              <a:spLocks noChangeArrowheads="1"/>
            </p:cNvSpPr>
            <p:nvPr userDrawn="1"/>
          </p:nvSpPr>
          <p:spPr bwMode="auto">
            <a:xfrm>
              <a:off x="39227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1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28775"/>
            <a:ext cx="8712969" cy="44973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w"/>
              <a:defRPr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8C610-EEC7-4648-8BC7-E3D16E587B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72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A7B84-AFD4-4E93-BB36-6D71902A15F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43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703637" cy="44973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40250" y="1628775"/>
            <a:ext cx="3703638" cy="44973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099D-42D3-48A5-818A-061D0C9F8F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670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135D7-AC64-445F-99F3-6722499913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3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6A2C4-EC30-4A1A-B73D-32098C6C593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698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549A5-AF2C-41CA-BC4A-685A3A7D9D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43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786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ja-JP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628775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3713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56100" y="6381750"/>
            <a:ext cx="2968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fld id="{FC945DAE-CF0E-4E7B-81BC-5FF1ACCCA09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Line 17"/>
          <p:cNvSpPr>
            <a:spLocks noChangeShapeType="1"/>
          </p:cNvSpPr>
          <p:nvPr/>
        </p:nvSpPr>
        <p:spPr bwMode="auto">
          <a:xfrm>
            <a:off x="-1588" y="1509713"/>
            <a:ext cx="91440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" name="Rectangle 6"/>
          <p:cNvSpPr txBox="1">
            <a:spLocks noChangeArrowheads="1"/>
          </p:cNvSpPr>
          <p:nvPr userDrawn="1"/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P</a:t>
            </a:r>
            <a:fld id="{8BA0A769-0EAA-4950-B6F9-97FD6B9E6567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1" name="Text Box 5"/>
          <p:cNvSpPr txBox="1">
            <a:spLocks noChangeArrowheads="1"/>
          </p:cNvSpPr>
          <p:nvPr userDrawn="1"/>
        </p:nvSpPr>
        <p:spPr bwMode="auto">
          <a:xfrm>
            <a:off x="124543" y="6538913"/>
            <a:ext cx="7543801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400" i="1" dirty="0">
                <a:solidFill>
                  <a:schemeClr val="accent5">
                    <a:lumMod val="50000"/>
                    <a:alpha val="85000"/>
                  </a:schemeClr>
                </a:solidFill>
                <a:latin typeface="Arial Black" pitchFamily="34" charset="0"/>
              </a:rPr>
              <a:t>Communication IC &amp; Signal Processing lab 716 </a:t>
            </a:r>
            <a:endParaRPr kumimoji="0" lang="en-US" altLang="zh-TW" sz="1100" b="1" i="1" dirty="0">
              <a:solidFill>
                <a:schemeClr val="accent5">
                  <a:lumMod val="50000"/>
                  <a:alpha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 descr="http://logo.nchu.edu.tw/renovation/logo/logo1.gi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1" y="394401"/>
            <a:ext cx="1239414" cy="102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28" r:id="rId3"/>
    <p:sldLayoutId id="2147483831" r:id="rId4"/>
    <p:sldLayoutId id="2147483832" r:id="rId5"/>
    <p:sldLayoutId id="2147483833" r:id="rId6"/>
    <p:sldLayoutId id="2147483834" r:id="rId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kern="1200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"/>
        <a:defRPr kumimoji="1"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w"/>
        <a:defRPr kumimoji="1"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"/>
        <a:defRPr kumimoji="1"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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©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://meteor.today/article/Bfglq-&amp;psig=AOvVaw12MTQsEVgQGY7gC400_eN6&amp;ust=1586214687771000&amp;source=images&amp;cd=vfe&amp;ved=0CAIQjRxqFwoTCKinhJu00ugCFQAAAAAdAAAAABA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26" y="1549785"/>
            <a:ext cx="8389812" cy="1879215"/>
          </a:xfrm>
        </p:spPr>
        <p:txBody>
          <a:bodyPr/>
          <a:lstStyle/>
          <a:p>
            <a:br>
              <a:rPr lang="en-US" altLang="zh-TW" sz="3600" dirty="0"/>
            </a:br>
            <a:r>
              <a:rPr lang="en-US" altLang="zh-TW" sz="3600" dirty="0"/>
              <a:t>FPGA</a:t>
            </a:r>
            <a:r>
              <a:rPr lang="zh-TW" altLang="en-US" sz="3600" dirty="0"/>
              <a:t> </a:t>
            </a:r>
            <a:r>
              <a:rPr lang="en-US" altLang="zh-TW" sz="3600" dirty="0"/>
              <a:t>Introduce</a:t>
            </a:r>
            <a:br>
              <a:rPr lang="en-US" altLang="zh-TW" sz="3600" dirty="0"/>
            </a:br>
            <a:r>
              <a:rPr lang="en-US" altLang="zh-TW" sz="2000" dirty="0"/>
              <a:t>2022.03.22</a:t>
            </a:r>
            <a:endParaRPr lang="en-US" altLang="zh-TW" sz="36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3608" y="3573463"/>
            <a:ext cx="6400800" cy="2089150"/>
          </a:xfrm>
        </p:spPr>
        <p:txBody>
          <a:bodyPr/>
          <a:lstStyle/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60032" y="4941168"/>
            <a:ext cx="3736504" cy="7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Tx/>
              <a:buNone/>
              <a:defRPr kumimoji="1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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指導教授：范志鵬</a:t>
            </a:r>
            <a:endParaRPr lang="en-US" altLang="zh-TW" sz="2000" dirty="0">
              <a:latin typeface="標楷體" panose="03000509000000000000" pitchFamily="65" charset="-120"/>
            </a:endParaRPr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主講人：林軒宇</a:t>
            </a:r>
            <a:endParaRPr lang="en-US" altLang="zh-TW" sz="2000" dirty="0">
              <a:latin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通用</a:t>
            </a:r>
            <a:r>
              <a:rPr lang="zh-TW" altLang="en-US" sz="2400" dirty="0"/>
              <a:t>按鍵</a:t>
            </a:r>
            <a:r>
              <a:rPr lang="en-US" altLang="zh-TW" sz="2400" dirty="0"/>
              <a:t>(S0</a:t>
            </a:r>
            <a:r>
              <a:rPr lang="zh-TW" altLang="en-US" sz="2400" dirty="0"/>
              <a:t> </a:t>
            </a:r>
            <a:r>
              <a:rPr lang="en-US" altLang="zh-TW" sz="2400" dirty="0"/>
              <a:t>~</a:t>
            </a:r>
            <a:r>
              <a:rPr lang="zh-TW" altLang="en-US" sz="2400" dirty="0"/>
              <a:t> </a:t>
            </a:r>
            <a:r>
              <a:rPr lang="en-US" altLang="zh-TW" dirty="0"/>
              <a:t>S4</a:t>
            </a:r>
            <a:r>
              <a:rPr lang="en-US" altLang="zh-TW" sz="2400" dirty="0"/>
              <a:t>)</a:t>
            </a:r>
          </a:p>
          <a:p>
            <a:pPr algn="just"/>
            <a:r>
              <a:rPr lang="zh-TW" altLang="en-US" sz="2400" dirty="0"/>
              <a:t>預設為低電位，按鍵</a:t>
            </a:r>
            <a:r>
              <a:rPr lang="zh-TW" altLang="en-US" sz="2400" dirty="0">
                <a:solidFill>
                  <a:srgbClr val="FF0000"/>
                </a:solidFill>
              </a:rPr>
              <a:t>按下</a:t>
            </a:r>
            <a:r>
              <a:rPr lang="zh-TW" altLang="en-US" sz="2400" dirty="0"/>
              <a:t>時輸出</a:t>
            </a:r>
            <a:r>
              <a:rPr lang="zh-TW" altLang="en-US" sz="2400" dirty="0">
                <a:solidFill>
                  <a:srgbClr val="FF0000"/>
                </a:solidFill>
              </a:rPr>
              <a:t>高電位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132856"/>
            <a:ext cx="2376264" cy="24449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5560688" cy="17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開關</a:t>
            </a:r>
            <a:r>
              <a:rPr lang="en-US" altLang="zh-TW" dirty="0"/>
              <a:t>(Switch)</a:t>
            </a:r>
          </a:p>
          <a:p>
            <a:pPr algn="just"/>
            <a:r>
              <a:rPr lang="zh-TW" altLang="en-US" dirty="0"/>
              <a:t>預設為低電位，</a:t>
            </a:r>
            <a:r>
              <a:rPr lang="zh-TW" altLang="en-US" dirty="0">
                <a:solidFill>
                  <a:srgbClr val="FF0000"/>
                </a:solidFill>
              </a:rPr>
              <a:t>向上撥動</a:t>
            </a:r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76"/>
          <a:stretch/>
        </p:blipFill>
        <p:spPr>
          <a:xfrm>
            <a:off x="6441313" y="1844824"/>
            <a:ext cx="2491905" cy="2108682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58460" y="2799593"/>
            <a:ext cx="5722824" cy="2785752"/>
            <a:chOff x="558460" y="2799593"/>
            <a:chExt cx="5722824" cy="27857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460" y="2799593"/>
              <a:ext cx="5722824" cy="215575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236" y="4955345"/>
              <a:ext cx="5639271" cy="6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60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8bit </a:t>
            </a:r>
            <a:r>
              <a:rPr lang="zh-TW" altLang="en-US" dirty="0"/>
              <a:t>指撥開關</a:t>
            </a:r>
            <a:r>
              <a:rPr lang="en-US" altLang="zh-TW" dirty="0"/>
              <a:t>(DIP</a:t>
            </a:r>
            <a:r>
              <a:rPr lang="zh-TW" altLang="en-US" dirty="0"/>
              <a:t> </a:t>
            </a:r>
            <a:r>
              <a:rPr lang="en-US" altLang="zh-TW" dirty="0"/>
              <a:t>Switch)</a:t>
            </a:r>
          </a:p>
          <a:p>
            <a:pPr algn="just"/>
            <a:r>
              <a:rPr lang="zh-TW" altLang="en-US" dirty="0"/>
              <a:t>預設為低電位，</a:t>
            </a:r>
            <a:r>
              <a:rPr lang="zh-TW" altLang="en-US" dirty="0">
                <a:solidFill>
                  <a:srgbClr val="FF0000"/>
                </a:solidFill>
              </a:rPr>
              <a:t>向上撥動</a:t>
            </a:r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79" y="1794482"/>
            <a:ext cx="2729015" cy="20829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356992"/>
            <a:ext cx="5969206" cy="24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LED</a:t>
            </a:r>
            <a:r>
              <a:rPr lang="zh-TW" altLang="en-US" dirty="0"/>
              <a:t>燈</a:t>
            </a:r>
            <a:endParaRPr lang="en-US" altLang="zh-TW" dirty="0"/>
          </a:p>
          <a:p>
            <a:pPr algn="just"/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r>
              <a:rPr lang="zh-TW" altLang="en-US" dirty="0"/>
              <a:t>時被</a:t>
            </a:r>
            <a:r>
              <a:rPr lang="zh-TW" altLang="en-US" dirty="0">
                <a:solidFill>
                  <a:srgbClr val="FF0000"/>
                </a:solidFill>
              </a:rPr>
              <a:t>點亮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844824"/>
            <a:ext cx="2733215" cy="26276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" y="2708920"/>
            <a:ext cx="5317095" cy="12984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077072"/>
            <a:ext cx="543391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七段顯示器</a:t>
            </a:r>
            <a:r>
              <a:rPr lang="en-US" altLang="zh-TW" dirty="0"/>
              <a:t>(7</a:t>
            </a:r>
            <a:r>
              <a:rPr lang="zh-TW" altLang="en-US" dirty="0"/>
              <a:t> </a:t>
            </a:r>
            <a:r>
              <a:rPr lang="en-US" altLang="zh-TW" dirty="0"/>
              <a:t>Segment Display)</a:t>
            </a:r>
          </a:p>
          <a:p>
            <a:pPr algn="just"/>
            <a:r>
              <a:rPr lang="zh-TW" altLang="en-US" dirty="0"/>
              <a:t>顯示器為</a:t>
            </a:r>
            <a:r>
              <a:rPr lang="zh-TW" altLang="en-US" dirty="0">
                <a:solidFill>
                  <a:srgbClr val="FF0000"/>
                </a:solidFill>
              </a:rPr>
              <a:t>共陰極</a:t>
            </a:r>
            <a:r>
              <a:rPr lang="zh-TW" altLang="en-US" dirty="0"/>
              <a:t>顯示器，即公共極輸入低電位。</a:t>
            </a:r>
            <a:endParaRPr lang="en-US" altLang="zh-TW" dirty="0"/>
          </a:p>
          <a:p>
            <a:pPr algn="just"/>
            <a:r>
              <a:rPr lang="zh-TW" altLang="en-US" dirty="0"/>
              <a:t>操控多顯示器需</a:t>
            </a:r>
            <a:r>
              <a:rPr lang="zh-TW" altLang="en-US" dirty="0">
                <a:solidFill>
                  <a:srgbClr val="FF0000"/>
                </a:solidFill>
              </a:rPr>
              <a:t>片選信號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段選信號</a:t>
            </a:r>
            <a:r>
              <a:rPr lang="zh-TW" altLang="en-US" dirty="0"/>
              <a:t>。片選信號及段選信號須皆為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r>
              <a:rPr lang="zh-TW" altLang="en-US" dirty="0"/>
              <a:t>，顯示器上對應位置才可以被點亮。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8" y="4130756"/>
            <a:ext cx="3803808" cy="15678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50" y="3573016"/>
            <a:ext cx="4330768" cy="2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1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七段顯示器</a:t>
            </a:r>
            <a:r>
              <a:rPr lang="en-US" altLang="zh-TW" dirty="0"/>
              <a:t>(7</a:t>
            </a:r>
            <a:r>
              <a:rPr lang="zh-TW" altLang="en-US" dirty="0"/>
              <a:t> </a:t>
            </a:r>
            <a:r>
              <a:rPr lang="en-US" altLang="zh-TW" dirty="0"/>
              <a:t>Segment Display)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32060"/>
          <a:stretch/>
        </p:blipFill>
        <p:spPr>
          <a:xfrm>
            <a:off x="626997" y="2880916"/>
            <a:ext cx="4004703" cy="34563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103" t="66527" r="103" b="-2"/>
          <a:stretch/>
        </p:blipFill>
        <p:spPr>
          <a:xfrm>
            <a:off x="4860032" y="3757592"/>
            <a:ext cx="4004703" cy="17030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9228" y="253110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段選信號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774006" y="33882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片選信號</a:t>
            </a:r>
          </a:p>
        </p:txBody>
      </p:sp>
    </p:spTree>
    <p:extLst>
      <p:ext uri="{BB962C8B-B14F-4D97-AF65-F5344CB8AC3E}">
        <p14:creationId xmlns:p14="http://schemas.microsoft.com/office/powerpoint/2010/main" val="304748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VGA</a:t>
            </a:r>
            <a:r>
              <a:rPr lang="zh-TW" altLang="en-US" dirty="0"/>
              <a:t>介面</a:t>
            </a:r>
            <a:endParaRPr lang="en-US" altLang="zh-TW" dirty="0"/>
          </a:p>
          <a:p>
            <a:pPr algn="just"/>
            <a:r>
              <a:rPr lang="en-US" altLang="zh-TW" dirty="0"/>
              <a:t>EGO-XA7</a:t>
            </a:r>
            <a:r>
              <a:rPr lang="zh-TW" altLang="en-US" dirty="0"/>
              <a:t>上的</a:t>
            </a:r>
            <a:r>
              <a:rPr lang="en-US" altLang="zh-TW" dirty="0"/>
              <a:t>VGA</a:t>
            </a:r>
            <a:r>
              <a:rPr lang="zh-TW" altLang="en-US" dirty="0"/>
              <a:t>介面通過</a:t>
            </a:r>
            <a:r>
              <a:rPr lang="en-US" altLang="zh-TW" dirty="0">
                <a:solidFill>
                  <a:srgbClr val="FF0000"/>
                </a:solidFill>
              </a:rPr>
              <a:t>14</a:t>
            </a:r>
            <a:r>
              <a:rPr lang="zh-TW" altLang="en-US" dirty="0">
                <a:solidFill>
                  <a:srgbClr val="FF0000"/>
                </a:solidFill>
              </a:rPr>
              <a:t>位元</a:t>
            </a:r>
            <a:r>
              <a:rPr lang="zh-TW" altLang="en-US" dirty="0"/>
              <a:t>信號線與</a:t>
            </a:r>
            <a:r>
              <a:rPr lang="en-US" altLang="zh-TW" dirty="0"/>
              <a:t>FPGA</a:t>
            </a:r>
            <a:r>
              <a:rPr lang="zh-TW" altLang="en-US" dirty="0"/>
              <a:t>連接，</a:t>
            </a:r>
            <a:r>
              <a:rPr lang="zh-TW" altLang="en-US" dirty="0">
                <a:solidFill>
                  <a:srgbClr val="FF0000"/>
                </a:solidFill>
              </a:rPr>
              <a:t>紅、綠、藍</a:t>
            </a:r>
            <a:r>
              <a:rPr lang="zh-TW" altLang="en-US" dirty="0"/>
              <a:t>三個顏色信號各占</a:t>
            </a:r>
            <a:r>
              <a:rPr lang="en-US" altLang="zh-TW" dirty="0"/>
              <a:t>4</a:t>
            </a:r>
            <a:r>
              <a:rPr lang="zh-TW" altLang="en-US" dirty="0"/>
              <a:t>位，另外還包括</a:t>
            </a:r>
            <a:r>
              <a:rPr lang="zh-TW" altLang="en-US" dirty="0">
                <a:solidFill>
                  <a:srgbClr val="FF0000"/>
                </a:solidFill>
              </a:rPr>
              <a:t>水平同步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垂直同步</a:t>
            </a:r>
            <a:r>
              <a:rPr lang="zh-TW" altLang="en-US" dirty="0"/>
              <a:t>信號。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28" y="4017087"/>
            <a:ext cx="3873886" cy="19442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12976"/>
            <a:ext cx="4567421" cy="35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UART</a:t>
            </a:r>
          </a:p>
          <a:p>
            <a:pPr algn="just"/>
            <a:r>
              <a:rPr lang="zh-TW" altLang="en-US" sz="2200" dirty="0"/>
              <a:t>全稱為通用非同步收發器，是實現設備之間低速資料通信的標準協議。</a:t>
            </a:r>
            <a:r>
              <a:rPr lang="en-US" altLang="zh-TW" sz="2200" dirty="0"/>
              <a:t>”</a:t>
            </a:r>
            <a:r>
              <a:rPr lang="zh-TW" altLang="en-US" sz="2200" dirty="0">
                <a:solidFill>
                  <a:srgbClr val="FF0000"/>
                </a:solidFill>
              </a:rPr>
              <a:t>非同步</a:t>
            </a:r>
            <a:r>
              <a:rPr lang="en-US" altLang="zh-TW" sz="2200" dirty="0"/>
              <a:t>”</a:t>
            </a:r>
            <a:r>
              <a:rPr lang="zh-TW" altLang="en-US" sz="2200" dirty="0"/>
              <a:t>指不需要額外的時鐘線進行資料的同步傳輸，雙方約定在</a:t>
            </a:r>
            <a:r>
              <a:rPr lang="zh-TW" altLang="en-US" sz="2200" dirty="0">
                <a:solidFill>
                  <a:srgbClr val="FF0000"/>
                </a:solidFill>
              </a:rPr>
              <a:t>同一個頻率</a:t>
            </a:r>
            <a:r>
              <a:rPr lang="zh-TW" altLang="en-US" sz="2200" dirty="0"/>
              <a:t>下收發資料，此介面只需要兩條信號線</a:t>
            </a:r>
            <a:r>
              <a:rPr lang="en-US" altLang="zh-TW" sz="2200" dirty="0"/>
              <a:t>(RXD</a:t>
            </a:r>
            <a:r>
              <a:rPr lang="zh-TW" altLang="en-US" sz="2200" dirty="0"/>
              <a:t>、</a:t>
            </a:r>
            <a:r>
              <a:rPr lang="en-US" altLang="zh-TW" sz="2200" dirty="0"/>
              <a:t>TXD)</a:t>
            </a:r>
            <a:r>
              <a:rPr lang="zh-TW" altLang="en-US" sz="2200" dirty="0"/>
              <a:t>就可以完成資料的相互通信，接收盒發送可以同時進行，也就是全雙工。</a:t>
            </a:r>
            <a:endParaRPr lang="en-US" altLang="zh-TW" sz="2200" dirty="0"/>
          </a:p>
          <a:p>
            <a:pPr algn="just"/>
            <a:r>
              <a:rPr lang="zh-TW" altLang="en-US" sz="2200" dirty="0"/>
              <a:t>收發的過程，在發送器閒置時間，資料線處於邏輯</a:t>
            </a:r>
            <a:r>
              <a:rPr lang="en-US" altLang="zh-TW" sz="2200" dirty="0"/>
              <a:t>1</a:t>
            </a:r>
            <a:r>
              <a:rPr lang="zh-TW" altLang="en-US" sz="2200" dirty="0"/>
              <a:t>狀態，當有資料要傳輸時，首先使資料線狀態為</a:t>
            </a:r>
            <a:r>
              <a:rPr lang="en-US" altLang="zh-TW" sz="2200" dirty="0">
                <a:solidFill>
                  <a:srgbClr val="FF0000"/>
                </a:solidFill>
              </a:rPr>
              <a:t>0</a:t>
            </a:r>
            <a:r>
              <a:rPr lang="zh-TW" altLang="en-US" sz="2200" dirty="0"/>
              <a:t>，之後是</a:t>
            </a:r>
            <a:r>
              <a:rPr lang="en-US" altLang="zh-TW" sz="2200" dirty="0">
                <a:solidFill>
                  <a:srgbClr val="FF0000"/>
                </a:solidFill>
              </a:rPr>
              <a:t>8</a:t>
            </a:r>
            <a:r>
              <a:rPr lang="zh-TW" altLang="en-US" sz="2200" dirty="0">
                <a:solidFill>
                  <a:srgbClr val="FF0000"/>
                </a:solidFill>
              </a:rPr>
              <a:t>個資料位元</a:t>
            </a:r>
            <a:r>
              <a:rPr lang="zh-TW" altLang="en-US" sz="2200" dirty="0"/>
              <a:t>、一位元</a:t>
            </a:r>
            <a:r>
              <a:rPr lang="zh-TW" altLang="en-US" sz="2200" dirty="0">
                <a:solidFill>
                  <a:srgbClr val="FF0000"/>
                </a:solidFill>
              </a:rPr>
              <a:t>校驗位</a:t>
            </a:r>
            <a:r>
              <a:rPr lang="zh-TW" altLang="en-US" sz="2200" dirty="0"/>
              <a:t>、一位元</a:t>
            </a:r>
            <a:r>
              <a:rPr lang="zh-TW" altLang="en-US" sz="2200" dirty="0">
                <a:solidFill>
                  <a:srgbClr val="FF0000"/>
                </a:solidFill>
              </a:rPr>
              <a:t>停止位</a:t>
            </a:r>
            <a:r>
              <a:rPr lang="zh-TW" altLang="en-US" sz="2200" dirty="0"/>
              <a:t>，停止位用於標示一幀的結束，接收過程亦類似。</a:t>
            </a:r>
            <a:endParaRPr lang="en-US" altLang="zh-TW" sz="2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9" y="5013176"/>
            <a:ext cx="6039842" cy="16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UART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26" y="1700808"/>
            <a:ext cx="5586355" cy="33380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2" y="5180956"/>
            <a:ext cx="7678222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8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en-US" altLang="zh-TW" dirty="0"/>
              <a:t>(32</a:t>
            </a:r>
            <a:r>
              <a:rPr lang="zh-TW" altLang="en-US" dirty="0"/>
              <a:t>雙向</a:t>
            </a:r>
            <a:r>
              <a:rPr lang="en-US" altLang="zh-TW" dirty="0"/>
              <a:t>I/O)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42" y="2171304"/>
            <a:ext cx="4062409" cy="27363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2" y="2093559"/>
            <a:ext cx="4320480" cy="47384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655" y="5013176"/>
            <a:ext cx="4131575" cy="8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7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EGO1</a:t>
            </a:r>
          </a:p>
          <a:p>
            <a:pPr algn="just"/>
            <a:r>
              <a:rPr lang="zh-TW" altLang="en-US" dirty="0"/>
              <a:t>元件及腳位對應 </a:t>
            </a:r>
            <a:endParaRPr lang="en-US" altLang="zh-TW" dirty="0"/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22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pPr algn="just"/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</p:txBody>
      </p:sp>
    </p:spTree>
    <p:extLst>
      <p:ext uri="{BB962C8B-B14F-4D97-AF65-F5344CB8AC3E}">
        <p14:creationId xmlns:p14="http://schemas.microsoft.com/office/powerpoint/2010/main" val="254103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</a:t>
            </a:r>
            <a:r>
              <a:rPr lang="zh-TW" altLang="en-US" dirty="0">
                <a:solidFill>
                  <a:srgbClr val="FF0000"/>
                </a:solidFill>
              </a:rPr>
              <a:t>不能有中文路徑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不能以數字開頭</a:t>
            </a:r>
            <a:endParaRPr lang="en-US" altLang="zh-TW" dirty="0">
              <a:solidFill>
                <a:srgbClr val="FF0000"/>
              </a:solidFill>
            </a:endParaRPr>
          </a:p>
          <a:p>
            <a:pPr algn="just"/>
            <a:r>
              <a:rPr lang="zh-TW" altLang="en-US" dirty="0"/>
              <a:t>程式碼加入註解 </a:t>
            </a:r>
            <a:r>
              <a:rPr lang="en-US" altLang="zh-TW" dirty="0"/>
              <a:t>( /*...*/ or //… )</a:t>
            </a:r>
          </a:p>
          <a:p>
            <a:pPr algn="just"/>
            <a:r>
              <a:rPr lang="zh-TW" altLang="en-US" dirty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zh-TW" altLang="en-US" dirty="0">
                <a:solidFill>
                  <a:srgbClr val="FF0000"/>
                </a:solidFill>
              </a:rPr>
              <a:t>槽</a:t>
            </a:r>
            <a:r>
              <a:rPr lang="zh-TW" altLang="en-US" dirty="0"/>
              <a:t>以自己的學號創建</a:t>
            </a:r>
            <a:r>
              <a:rPr lang="zh-TW" altLang="en-US" dirty="0">
                <a:solidFill>
                  <a:srgbClr val="FF0000"/>
                </a:solidFill>
              </a:rPr>
              <a:t>新資料夾</a:t>
            </a:r>
            <a:r>
              <a:rPr lang="zh-TW" altLang="en-US" dirty="0"/>
              <a:t>，之後</a:t>
            </a:r>
            <a:r>
              <a:rPr lang="zh-TW" altLang="en-US" dirty="0">
                <a:solidFill>
                  <a:srgbClr val="FF0000"/>
                </a:solidFill>
              </a:rPr>
              <a:t>全部上課資料</a:t>
            </a:r>
            <a:r>
              <a:rPr lang="zh-TW" altLang="en-US" dirty="0"/>
              <a:t>都放裡面，避免公共電腦過於混亂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5516" y="3897814"/>
            <a:ext cx="8712968" cy="1938992"/>
          </a:xfrm>
          <a:prstGeom prst="rect">
            <a:avLst/>
          </a:prstGeom>
          <a:solidFill>
            <a:srgbClr val="FF2F2F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不要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Copy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同學的程式碼 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64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251520" y="1628800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開啟 </a:t>
            </a:r>
            <a:r>
              <a:rPr lang="en-US" altLang="zh-TW" dirty="0" err="1"/>
              <a:t>Vivado</a:t>
            </a:r>
            <a:r>
              <a:rPr lang="zh-TW" altLang="en-US" dirty="0"/>
              <a:t> </a:t>
            </a:r>
            <a:r>
              <a:rPr lang="en-US" altLang="zh-TW" dirty="0"/>
              <a:t>2018.2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1547664" y="2341298"/>
            <a:ext cx="7282416" cy="3996000"/>
            <a:chOff x="179512" y="1696968"/>
            <a:chExt cx="8856984" cy="48369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696968"/>
              <a:ext cx="8856984" cy="483695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148064" y="2708920"/>
              <a:ext cx="1440160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0" y="2420888"/>
            <a:ext cx="98634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1520" y="1628774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創建專案 </a:t>
            </a:r>
            <a:r>
              <a:rPr lang="en-US" altLang="zh-TW" dirty="0"/>
              <a:t>/</a:t>
            </a:r>
            <a:r>
              <a:rPr lang="zh-TW" altLang="en-US" dirty="0"/>
              <a:t> 開啟專案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61" t="9121" r="39668" b="63170"/>
          <a:stretch/>
        </p:blipFill>
        <p:spPr>
          <a:xfrm>
            <a:off x="683568" y="2626965"/>
            <a:ext cx="3816424" cy="2501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6965"/>
            <a:ext cx="2991267" cy="26578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1800" y="2996952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71800" y="3212373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0192" y="3501008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8184" y="3752406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</p:spTree>
    <p:extLst>
      <p:ext uri="{BB962C8B-B14F-4D97-AF65-F5344CB8AC3E}">
        <p14:creationId xmlns:p14="http://schemas.microsoft.com/office/powerpoint/2010/main" val="131235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創新專案</a:t>
            </a:r>
            <a:endParaRPr lang="en-US" altLang="zh-TW" dirty="0"/>
          </a:p>
          <a:p>
            <a:pPr algn="just"/>
            <a:r>
              <a:rPr lang="zh-TW" altLang="en-US" dirty="0"/>
              <a:t>無意義開場白</a:t>
            </a:r>
            <a:endParaRPr lang="en-US" altLang="zh-TW" dirty="0"/>
          </a:p>
          <a:p>
            <a:pPr algn="just"/>
            <a:r>
              <a:rPr lang="zh-TW" altLang="en-US" dirty="0"/>
              <a:t>直接</a:t>
            </a:r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772816"/>
            <a:ext cx="5520792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2200" y="6057900"/>
            <a:ext cx="576064" cy="251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53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83" y="1844824"/>
            <a:ext cx="4704100" cy="4015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輸入專案名稱</a:t>
            </a:r>
            <a:endParaRPr lang="en-US" altLang="zh-TW" dirty="0"/>
          </a:p>
          <a:p>
            <a:pPr algn="just"/>
            <a:r>
              <a:rPr lang="zh-TW" altLang="en-US" dirty="0"/>
              <a:t>輸入專案位址</a:t>
            </a:r>
            <a:endParaRPr lang="en-US" altLang="zh-TW" dirty="0"/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11960" y="2708920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11960" y="2949609"/>
            <a:ext cx="187220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8104" y="2601778"/>
            <a:ext cx="295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輸入專案名稱（不能以數字開頭）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84168" y="2890663"/>
            <a:ext cx="3059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輸入專案位址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不能有中文路徑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60" y="317652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81012" y="3142709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於當前路徑生成子目錄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48264" y="5517232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41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 </a:t>
            </a:r>
            <a:r>
              <a:rPr lang="en-US" altLang="zh-TW" dirty="0"/>
              <a:t>”RTL</a:t>
            </a:r>
            <a:r>
              <a:rPr lang="zh-TW" altLang="en-US" dirty="0"/>
              <a:t> </a:t>
            </a:r>
            <a:r>
              <a:rPr lang="en-US" altLang="zh-TW" dirty="0"/>
              <a:t>Project”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38123"/>
            <a:ext cx="4943607" cy="42169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19470" y="2801542"/>
            <a:ext cx="980522" cy="267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587758" y="2761183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專案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44208" y="5805264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3569692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已經</a:t>
            </a:r>
            <a:r>
              <a:rPr lang="en-US" altLang="zh-TW" sz="1600" dirty="0"/>
              <a:t>Synthesis</a:t>
            </a:r>
            <a:r>
              <a:rPr lang="zh-TW" altLang="en-US" sz="1600" dirty="0"/>
              <a:t>，使用這個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6216" y="4017857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規劃</a:t>
            </a:r>
            <a:r>
              <a:rPr lang="en-US" altLang="zh-TW" sz="1600" dirty="0"/>
              <a:t>I/O</a:t>
            </a:r>
            <a:r>
              <a:rPr lang="zh-TW" altLang="en-US" sz="1600" dirty="0"/>
              <a:t>的專案</a:t>
            </a:r>
            <a:endParaRPr lang="en-US" altLang="zh-TW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25618" y="4291096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從舊程式過來使用</a:t>
            </a:r>
            <a:r>
              <a:rPr lang="en-US" altLang="zh-TW" sz="1600" dirty="0"/>
              <a:t>(</a:t>
            </a:r>
            <a:r>
              <a:rPr lang="en-US" altLang="zh-TW" sz="1600" dirty="0" err="1"/>
              <a:t>ex:ISE</a:t>
            </a:r>
            <a:r>
              <a:rPr lang="en-US" altLang="zh-TW" sz="1600" dirty="0"/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21641" y="4642541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Xilinx </a:t>
            </a:r>
            <a:r>
              <a:rPr lang="zh-TW" altLang="en-US" sz="1600" dirty="0"/>
              <a:t>的範例專案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89553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algn="just"/>
            <a:r>
              <a:rPr lang="en-US" altLang="zh-TW" dirty="0"/>
              <a:t>Target language </a:t>
            </a:r>
            <a:r>
              <a:rPr lang="zh-TW" altLang="en-US" dirty="0"/>
              <a:t>選</a:t>
            </a:r>
            <a:r>
              <a:rPr lang="en-US" altLang="zh-TW" dirty="0"/>
              <a:t>Verilog </a:t>
            </a:r>
            <a:r>
              <a:rPr lang="zh-TW" altLang="en-US" dirty="0"/>
              <a:t>，</a:t>
            </a:r>
            <a:r>
              <a:rPr lang="en-US" altLang="zh-TW" dirty="0"/>
              <a:t>Simulation </a:t>
            </a:r>
            <a:r>
              <a:rPr lang="zh-TW" altLang="en-US" dirty="0"/>
              <a:t>選</a:t>
            </a:r>
            <a:r>
              <a:rPr lang="en-US" altLang="zh-TW" dirty="0"/>
              <a:t>Mixed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3347864" y="2636912"/>
            <a:ext cx="4464496" cy="3805797"/>
            <a:chOff x="3010706" y="2034789"/>
            <a:chExt cx="5060445" cy="431382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706" y="2034789"/>
              <a:ext cx="5060445" cy="4313823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183702" y="3237081"/>
              <a:ext cx="4205358" cy="69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可以在這加入寫好的</a:t>
              </a:r>
              <a:r>
                <a:rPr lang="en-US" altLang="zh-TW" sz="1600" dirty="0">
                  <a:solidFill>
                    <a:srgbClr val="FF0000"/>
                  </a:solidFill>
                </a:rPr>
                <a:t>Verilog Code </a:t>
              </a:r>
            </a:p>
            <a:p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12269" y="5952043"/>
              <a:ext cx="576064" cy="25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987825" y="5943725"/>
            <a:ext cx="2088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使用哪種語言做專案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23718" y="5732588"/>
            <a:ext cx="1120290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698924" y="5729811"/>
            <a:ext cx="1313236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644007" y="5410537"/>
            <a:ext cx="19483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模擬使用的語言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500487" y="3477581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22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Constraints 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38" y="2206487"/>
            <a:ext cx="4948574" cy="426300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7237" y="3418781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可以在這加入寫好的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99497" y="6126163"/>
            <a:ext cx="440655" cy="159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36391" y="3161772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6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64" y="1950675"/>
            <a:ext cx="5254825" cy="417548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選擇對應的板子</a:t>
            </a:r>
            <a:endParaRPr lang="en-US" altLang="zh-TW" dirty="0"/>
          </a:p>
          <a:p>
            <a:pPr algn="just"/>
            <a:r>
              <a:rPr lang="en-US" altLang="zh-TW" dirty="0"/>
              <a:t>Family: Artix-7</a:t>
            </a:r>
          </a:p>
          <a:p>
            <a:pPr algn="just"/>
            <a:r>
              <a:rPr lang="en-US" altLang="zh-TW" dirty="0"/>
              <a:t>Package: csg324</a:t>
            </a:r>
          </a:p>
          <a:p>
            <a:pPr algn="just"/>
            <a:r>
              <a:rPr lang="en-US" altLang="zh-TW" dirty="0"/>
              <a:t>Speed: -1</a:t>
            </a:r>
          </a:p>
          <a:p>
            <a:pPr algn="just"/>
            <a:r>
              <a:rPr lang="en-US" altLang="zh-TW" dirty="0"/>
              <a:t>Part: xc7a35tcsg324-1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2132856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選擇對應的</a:t>
            </a:r>
            <a:r>
              <a:rPr lang="en-US" altLang="zh-TW" sz="1600" dirty="0">
                <a:solidFill>
                  <a:srgbClr val="FF0000"/>
                </a:solidFill>
              </a:rPr>
              <a:t>FPGA</a:t>
            </a:r>
            <a:r>
              <a:rPr lang="zh-TW" altLang="en-US" sz="1600" dirty="0">
                <a:solidFill>
                  <a:srgbClr val="FF0000"/>
                </a:solidFill>
              </a:rPr>
              <a:t>板型號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91820" y="5768305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06513" y="4288557"/>
            <a:ext cx="4913499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EGO1</a:t>
            </a:r>
          </a:p>
          <a:p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6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進行最後的確認</a:t>
            </a:r>
            <a:endParaRPr lang="en-US" altLang="zh-TW" dirty="0"/>
          </a:p>
          <a:p>
            <a:pPr algn="just"/>
            <a:r>
              <a:rPr lang="en-US" altLang="zh-TW" dirty="0"/>
              <a:t> “Finish”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925144"/>
            <a:ext cx="5408388" cy="43038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83968" y="4332467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前面的設定會在這裡再確認一次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08304" y="5877719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59" y="2471410"/>
            <a:ext cx="3312369" cy="1821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43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專案操作介面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94531" cy="43701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19672" y="350100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設計理念，由上到下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057" y="2590164"/>
            <a:ext cx="1131615" cy="335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25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操作介面介紹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50544" y="1879454"/>
            <a:ext cx="3528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專案設定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新增資料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Verilog,Constraint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資源範例</a:t>
            </a:r>
            <a:endParaRPr lang="en-US" altLang="zh-TW" sz="1300" dirty="0">
              <a:solidFill>
                <a:srgbClr val="FF0000"/>
              </a:solidFill>
            </a:endParaRPr>
          </a:p>
          <a:p>
            <a:r>
              <a:rPr lang="en-US" altLang="zh-TW" sz="1300" dirty="0">
                <a:solidFill>
                  <a:srgbClr val="FF0000"/>
                </a:solidFill>
              </a:rPr>
              <a:t>IP</a:t>
            </a:r>
            <a:r>
              <a:rPr lang="zh-TW" altLang="en-US" sz="1300" dirty="0">
                <a:solidFill>
                  <a:srgbClr val="FF0000"/>
                </a:solidFill>
              </a:rPr>
              <a:t>庫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99" y="1628775"/>
            <a:ext cx="1517445" cy="49228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33099" y="1916833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33098" y="2746300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0543" y="2980065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使用圖形化介面創建專案</a:t>
            </a:r>
          </a:p>
        </p:txBody>
      </p:sp>
      <p:sp>
        <p:nvSpPr>
          <p:cNvPr id="11" name="矩形 10"/>
          <p:cNvSpPr/>
          <p:nvPr/>
        </p:nvSpPr>
        <p:spPr>
          <a:xfrm>
            <a:off x="2833097" y="3575767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0541" y="3615849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模擬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驗證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邏輯是否正確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33096" y="4059908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350540" y="4128362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分析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</a:t>
            </a:r>
            <a:r>
              <a:rPr lang="zh-TW" altLang="en-US" sz="1300" dirty="0">
                <a:solidFill>
                  <a:srgbClr val="FF0000"/>
                </a:solidFill>
              </a:rPr>
              <a:t>分析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33096" y="4544049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0" y="467239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合成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 Level</a:t>
            </a:r>
            <a:r>
              <a:rPr lang="zh-TW" altLang="en-US" sz="1300" dirty="0">
                <a:solidFill>
                  <a:srgbClr val="FF0000"/>
                </a:solidFill>
              </a:rPr>
              <a:t>，並且設定腳位資訊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33096" y="518011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350540" y="530945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實現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將合成的結果 映射到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33096" y="581989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350540" y="5843873"/>
            <a:ext cx="4541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將實現的結果轉成板子看得懂的檔案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檔，</a:t>
            </a:r>
            <a:r>
              <a:rPr lang="en-US" altLang="zh-TW" sz="1300" dirty="0">
                <a:solidFill>
                  <a:srgbClr val="FF0000"/>
                </a:solidFill>
              </a:rPr>
              <a:t>.bit</a:t>
            </a:r>
            <a:r>
              <a:rPr lang="zh-TW" altLang="en-US" sz="1300" dirty="0">
                <a:solidFill>
                  <a:srgbClr val="FF0000"/>
                </a:solidFill>
              </a:rPr>
              <a:t>檔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再將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燒錄至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621033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939390" cy="42785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631168" y="356208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點這兩個地方都</a:t>
            </a:r>
            <a:r>
              <a:rPr lang="en-US" altLang="zh-TW" sz="1600" dirty="0">
                <a:solidFill>
                  <a:srgbClr val="FF0000"/>
                </a:solidFill>
              </a:rPr>
              <a:t>OK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55776" y="3429000"/>
            <a:ext cx="98759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3" y="33041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9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en-US" altLang="zh-TW" dirty="0"/>
              <a:t>“design source”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93" y="2276872"/>
            <a:ext cx="6176296" cy="41972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91569" y="3106125"/>
            <a:ext cx="334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加入約束檔案 </a:t>
            </a:r>
            <a:r>
              <a:rPr lang="en-US" altLang="zh-TW" sz="1600" dirty="0">
                <a:solidFill>
                  <a:srgbClr val="FF0000"/>
                </a:solidFill>
              </a:rPr>
              <a:t>(ex:</a:t>
            </a:r>
            <a:r>
              <a:rPr lang="zh-TW" altLang="en-US" sz="1600" dirty="0">
                <a:solidFill>
                  <a:srgbClr val="FF0000"/>
                </a:solidFill>
              </a:rPr>
              <a:t>腳位檔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加入設計檔案 </a:t>
            </a:r>
            <a:r>
              <a:rPr lang="en-US" altLang="zh-TW" sz="1600" dirty="0">
                <a:solidFill>
                  <a:srgbClr val="FF0000"/>
                </a:solidFill>
              </a:rPr>
              <a:t>(.v)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tb.v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50419" y="3429000"/>
            <a:ext cx="144115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6084129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91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204864"/>
            <a:ext cx="6171287" cy="41889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zh-TW" altLang="en-US" dirty="0"/>
              <a:t>選擇加入資料方式</a:t>
            </a:r>
            <a:endParaRPr lang="en-US" altLang="zh-TW" dirty="0"/>
          </a:p>
          <a:p>
            <a:pPr algn="just"/>
            <a:r>
              <a:rPr lang="en-US" altLang="zh-TW" dirty="0"/>
              <a:t>“Add Files”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3386990"/>
            <a:ext cx="33433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加入現有檔案 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加入路徑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資料夾位址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新增檔案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19872" y="3501008"/>
            <a:ext cx="1080120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59296" y="4824852"/>
            <a:ext cx="2721016" cy="33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925219" y="5157192"/>
            <a:ext cx="334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這邊也可以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70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492896"/>
            <a:ext cx="5937140" cy="403027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r>
              <a:rPr lang="zh-TW" altLang="en-US" dirty="0"/>
              <a:t>載入上課範例檔案</a:t>
            </a:r>
            <a:endParaRPr lang="en-US" altLang="zh-TW" dirty="0"/>
          </a:p>
          <a:p>
            <a:r>
              <a:rPr lang="en-US" altLang="zh-TW" dirty="0"/>
              <a:t>“Copy source into </a:t>
            </a:r>
            <a:br>
              <a:rPr lang="en-US" altLang="zh-TW" dirty="0"/>
            </a:br>
            <a:r>
              <a:rPr lang="en-US" altLang="zh-TW" dirty="0"/>
              <a:t>project” </a:t>
            </a:r>
            <a:r>
              <a:rPr lang="zh-TW" altLang="en-US" dirty="0"/>
              <a:t>打勾</a:t>
            </a:r>
            <a:endParaRPr lang="en-US" altLang="zh-TW" dirty="0"/>
          </a:p>
          <a:p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95676" y="3538915"/>
            <a:ext cx="41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至存放上課資料的資料夾將檔案選進來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31840" y="3870010"/>
            <a:ext cx="5472608" cy="351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059832" y="5517232"/>
            <a:ext cx="13358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0828" y="5455967"/>
            <a:ext cx="334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複製檔案至專案中，可以避免更改到原始檔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52320" y="6126162"/>
            <a:ext cx="576064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06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564904"/>
            <a:ext cx="5645636" cy="39884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確定</a:t>
            </a:r>
            <a:r>
              <a:rPr lang="en-US" altLang="zh-TW" dirty="0"/>
              <a:t>Verilog code </a:t>
            </a:r>
            <a:r>
              <a:rPr lang="zh-TW" altLang="en-US" dirty="0"/>
              <a:t>成功加入</a:t>
            </a:r>
            <a:endParaRPr lang="en-US" altLang="zh-TW" dirty="0"/>
          </a:p>
          <a:p>
            <a:pPr algn="just"/>
            <a:r>
              <a:rPr lang="zh-TW" altLang="en-US" dirty="0"/>
              <a:t>連擊檔案開啟編輯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55062" y="4250066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成功加入檔案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3938310" y="3990865"/>
            <a:ext cx="1720808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57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865092" cy="430346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編輯</a:t>
            </a:r>
            <a:r>
              <a:rPr lang="en-US" altLang="zh-TW" dirty="0"/>
              <a:t>RTL</a:t>
            </a:r>
            <a:r>
              <a:rPr lang="zh-TW" altLang="en-US" dirty="0"/>
              <a:t>檔，必須</a:t>
            </a:r>
            <a:r>
              <a:rPr lang="zh-TW" altLang="en-US" dirty="0">
                <a:solidFill>
                  <a:srgbClr val="FF0000"/>
                </a:solidFill>
              </a:rPr>
              <a:t>沒有紅色底線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若有則代表有錯誤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27892" y="378020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在這區域編輯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code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1708" y="2636912"/>
            <a:ext cx="5148960" cy="259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267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6939376" cy="42764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12965" y="414908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016" y="3928343"/>
            <a:ext cx="1440160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48264" y="5949280"/>
            <a:ext cx="576064" cy="287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9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EGO1</a:t>
            </a:r>
            <a:r>
              <a:rPr lang="zh-TW" altLang="en-US" sz="2400" dirty="0"/>
              <a:t>是依元素科技基於 </a:t>
            </a:r>
            <a:r>
              <a:rPr lang="en-US" altLang="zh-TW" sz="2400" dirty="0"/>
              <a:t>Xilinx Artix-7 FPGA</a:t>
            </a:r>
            <a:r>
              <a:rPr lang="zh-TW" altLang="en-US" sz="2400" dirty="0"/>
              <a:t>研發的可攜式數模混和基礎教學平台。</a:t>
            </a:r>
            <a:r>
              <a:rPr lang="en-US" altLang="zh-TW" sz="2400" dirty="0"/>
              <a:t>EGO-XA7</a:t>
            </a:r>
            <a:r>
              <a:rPr lang="zh-TW" altLang="en-US" sz="2400" dirty="0"/>
              <a:t>配備的</a:t>
            </a:r>
            <a:r>
              <a:rPr lang="en-US" altLang="zh-TW" sz="2400" dirty="0"/>
              <a:t>FPGA</a:t>
            </a:r>
            <a:r>
              <a:rPr lang="zh-TW" altLang="en-US" sz="2400" dirty="0"/>
              <a:t>具有大容量高性能等特點，能實現較複雜的數位邏輯設計。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3131840" y="2996952"/>
            <a:ext cx="5472939" cy="35283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29000"/>
            <a:ext cx="1649217" cy="720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2" y="4851830"/>
            <a:ext cx="1651610" cy="5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9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204864"/>
            <a:ext cx="5930425" cy="40301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r>
              <a:rPr lang="en-US" altLang="zh-TW" dirty="0"/>
              <a:t>“Copy source</a:t>
            </a:r>
            <a:br>
              <a:rPr lang="en-US" altLang="zh-TW" dirty="0"/>
            </a:br>
            <a:r>
              <a:rPr lang="en-US" altLang="zh-TW" dirty="0"/>
              <a:t>into project”</a:t>
            </a:r>
          </a:p>
          <a:p>
            <a:pPr algn="just"/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928" y="4149080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至資料夾加入模擬檔案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3928343"/>
            <a:ext cx="417646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08304" y="5805263"/>
            <a:ext cx="648072" cy="32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87824" y="5036080"/>
            <a:ext cx="129614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977171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將檔案複製至專案</a:t>
            </a:r>
          </a:p>
        </p:txBody>
      </p:sp>
    </p:spTree>
    <p:extLst>
      <p:ext uri="{BB962C8B-B14F-4D97-AF65-F5344CB8AC3E}">
        <p14:creationId xmlns:p14="http://schemas.microsoft.com/office/powerpoint/2010/main" val="1536533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26704"/>
            <a:ext cx="4904433" cy="40842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zh-TW" altLang="en-US" dirty="0"/>
              <a:t>並且有抓到</a:t>
            </a:r>
            <a:r>
              <a:rPr lang="en-US" altLang="zh-TW" dirty="0"/>
              <a:t>RTL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63865" y="4235225"/>
            <a:ext cx="2952328" cy="685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88501" y="4948764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囊括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88584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6640" t="12873" r="31520" b="32716"/>
          <a:stretch/>
        </p:blipFill>
        <p:spPr>
          <a:xfrm>
            <a:off x="3377878" y="1826416"/>
            <a:ext cx="5519199" cy="451088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進行模擬</a:t>
            </a:r>
            <a:endParaRPr lang="en-US" altLang="zh-TW" dirty="0"/>
          </a:p>
          <a:p>
            <a:r>
              <a:rPr lang="en-US" altLang="zh-TW" dirty="0"/>
              <a:t>“Run Simulation”</a:t>
            </a:r>
          </a:p>
          <a:p>
            <a:r>
              <a:rPr lang="en-US" altLang="zh-TW" dirty="0"/>
              <a:t>“Run Behavioral</a:t>
            </a:r>
            <a:br>
              <a:rPr lang="en-US" altLang="zh-TW" dirty="0"/>
            </a:br>
            <a:r>
              <a:rPr lang="en-US" altLang="zh-TW" dirty="0"/>
              <a:t>Simulation”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30464" y="4704770"/>
            <a:ext cx="720080" cy="20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82542" y="4535493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執行模擬</a:t>
            </a:r>
          </a:p>
        </p:txBody>
      </p:sp>
      <p:sp>
        <p:nvSpPr>
          <p:cNvPr id="9" name="矩形 8"/>
          <p:cNvSpPr/>
          <p:nvPr/>
        </p:nvSpPr>
        <p:spPr>
          <a:xfrm>
            <a:off x="4449096" y="4874047"/>
            <a:ext cx="1203023" cy="139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406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2132856"/>
            <a:ext cx="8363272" cy="46346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模擬版面介紹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35696" y="2276872"/>
            <a:ext cx="129614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271" y="1982209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執行控制項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重新執行、執行、片段執行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2652496"/>
            <a:ext cx="1096891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2268966"/>
            <a:ext cx="144016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604280" y="2175662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重新模擬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076128" y="3618905"/>
            <a:ext cx="107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信號狀態</a:t>
            </a:r>
          </a:p>
        </p:txBody>
      </p:sp>
      <p:sp>
        <p:nvSpPr>
          <p:cNvPr id="15" name="矩形 14"/>
          <p:cNvSpPr/>
          <p:nvPr/>
        </p:nvSpPr>
        <p:spPr>
          <a:xfrm>
            <a:off x="707973" y="2626299"/>
            <a:ext cx="1271739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9259" y="3530391"/>
            <a:ext cx="107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信號來源</a:t>
            </a:r>
          </a:p>
        </p:txBody>
      </p:sp>
      <p:sp>
        <p:nvSpPr>
          <p:cNvPr id="17" name="矩形 16"/>
          <p:cNvSpPr/>
          <p:nvPr/>
        </p:nvSpPr>
        <p:spPr>
          <a:xfrm>
            <a:off x="3563888" y="2824844"/>
            <a:ext cx="57606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491880" y="298536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縮放波形圖</a:t>
            </a:r>
          </a:p>
        </p:txBody>
      </p:sp>
    </p:spTree>
    <p:extLst>
      <p:ext uri="{BB962C8B-B14F-4D97-AF65-F5344CB8AC3E}">
        <p14:creationId xmlns:p14="http://schemas.microsoft.com/office/powerpoint/2010/main" val="4166229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2132856"/>
            <a:ext cx="8712969" cy="442571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再往前執行</a:t>
            </a:r>
            <a:r>
              <a:rPr lang="en-US" altLang="zh-TW" dirty="0"/>
              <a:t>8ms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63688" y="2401390"/>
            <a:ext cx="1008112" cy="195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53072" y="209644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片段執行</a:t>
            </a:r>
          </a:p>
        </p:txBody>
      </p:sp>
      <p:sp>
        <p:nvSpPr>
          <p:cNvPr id="17" name="矩形 16"/>
          <p:cNvSpPr/>
          <p:nvPr/>
        </p:nvSpPr>
        <p:spPr>
          <a:xfrm>
            <a:off x="2771800" y="2737138"/>
            <a:ext cx="6120680" cy="361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365075" y="2797417"/>
            <a:ext cx="323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觀察波形圖是否符合電路設計邏輯</a:t>
            </a:r>
          </a:p>
        </p:txBody>
      </p:sp>
    </p:spTree>
    <p:extLst>
      <p:ext uri="{BB962C8B-B14F-4D97-AF65-F5344CB8AC3E}">
        <p14:creationId xmlns:p14="http://schemas.microsoft.com/office/powerpoint/2010/main" val="1658926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沒問題，關閉</a:t>
            </a:r>
            <a:r>
              <a:rPr lang="en-US" altLang="zh-TW" dirty="0"/>
              <a:t>Simulation</a:t>
            </a:r>
            <a:r>
              <a:rPr lang="zh-TW" altLang="en-US" dirty="0"/>
              <a:t>視窗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475656" y="3032956"/>
            <a:ext cx="3330953" cy="2520280"/>
            <a:chOff x="6516216" y="2132857"/>
            <a:chExt cx="2484276" cy="201622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72314" b="54443"/>
            <a:stretch/>
          </p:blipFill>
          <p:spPr>
            <a:xfrm>
              <a:off x="6516216" y="2132857"/>
              <a:ext cx="2412269" cy="201622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748463" y="2498986"/>
              <a:ext cx="252029" cy="298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992381" y="2492916"/>
              <a:ext cx="1008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關閉視窗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47" y="3212976"/>
            <a:ext cx="3025754" cy="22271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41" y="4792038"/>
            <a:ext cx="936104" cy="4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29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14382"/>
          <a:stretch/>
        </p:blipFill>
        <p:spPr>
          <a:xfrm>
            <a:off x="375973" y="3413475"/>
            <a:ext cx="3547955" cy="17623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執行合成</a:t>
            </a:r>
            <a:endParaRPr lang="en-US" altLang="zh-TW" dirty="0"/>
          </a:p>
          <a:p>
            <a:pPr algn="just"/>
            <a:r>
              <a:rPr lang="en-US" altLang="zh-TW" dirty="0"/>
              <a:t>“Run Synthesis”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8340" y="4108140"/>
            <a:ext cx="1233339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72355" y="4114946"/>
            <a:ext cx="135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執行合成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43" y="1625327"/>
            <a:ext cx="4636046" cy="36580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6016" y="3356888"/>
            <a:ext cx="3681611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24127" y="302230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選擇執行緒</a:t>
            </a:r>
            <a:r>
              <a:rPr lang="en-US" altLang="zh-TW" sz="1600" dirty="0">
                <a:solidFill>
                  <a:srgbClr val="FF0000"/>
                </a:solidFill>
              </a:rPr>
              <a:t>(CPU)</a:t>
            </a:r>
            <a:r>
              <a:rPr lang="zh-TW" altLang="en-US" sz="1600" dirty="0">
                <a:solidFill>
                  <a:srgbClr val="FF0000"/>
                </a:solidFill>
              </a:rPr>
              <a:t>運行數量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948263" y="4711370"/>
            <a:ext cx="792089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323072"/>
            <a:ext cx="2304256" cy="12269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004049" y="5433441"/>
            <a:ext cx="1728192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732240" y="544032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合成中 </a:t>
            </a:r>
            <a:r>
              <a:rPr lang="en-US" altLang="zh-TW" sz="1600" dirty="0">
                <a:solidFill>
                  <a:srgbClr val="FF0000"/>
                </a:solidFill>
              </a:rPr>
              <a:t>Wait……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8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895359"/>
            <a:ext cx="3071186" cy="323536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合成完畢，開啟合成結果</a:t>
            </a:r>
            <a:endParaRPr lang="en-US" altLang="zh-TW" dirty="0"/>
          </a:p>
          <a:p>
            <a:pPr algn="just"/>
            <a:r>
              <a:rPr lang="en-US" altLang="zh-TW" dirty="0"/>
              <a:t>“Open Synthesized Design”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8355" y="4383032"/>
            <a:ext cx="1817058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05562" y="4756071"/>
            <a:ext cx="145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開啟合成結果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4410202" y="5527448"/>
            <a:ext cx="856720" cy="407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7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6640" t="9032" r="28160" b="32077"/>
          <a:stretch/>
        </p:blipFill>
        <p:spPr>
          <a:xfrm>
            <a:off x="3203848" y="2555758"/>
            <a:ext cx="5253373" cy="402758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設定腳位資料</a:t>
            </a:r>
            <a:endParaRPr lang="en-US" altLang="zh-TW" dirty="0"/>
          </a:p>
          <a:p>
            <a:pPr algn="just"/>
            <a:r>
              <a:rPr lang="en-US" altLang="zh-TW" dirty="0"/>
              <a:t>“Window”</a:t>
            </a:r>
            <a:r>
              <a:rPr lang="zh-TW" altLang="en-US" dirty="0"/>
              <a:t>→</a:t>
            </a:r>
            <a:r>
              <a:rPr lang="en-US" altLang="zh-TW" dirty="0"/>
              <a:t>“I/O</a:t>
            </a:r>
            <a:r>
              <a:rPr lang="zh-TW" altLang="en-US" dirty="0"/>
              <a:t> </a:t>
            </a:r>
            <a:r>
              <a:rPr lang="en-US" altLang="zh-TW" dirty="0"/>
              <a:t>Ports”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05562" y="4437111"/>
            <a:ext cx="846558" cy="216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36096" y="4653136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 </a:t>
            </a:r>
            <a:r>
              <a:rPr lang="en-US" altLang="zh-TW" sz="1600" dirty="0">
                <a:solidFill>
                  <a:srgbClr val="FF0000"/>
                </a:solidFill>
              </a:rPr>
              <a:t>I/O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9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88" y="2863726"/>
            <a:ext cx="6849431" cy="3362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於下方視窗出現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</a:p>
          <a:p>
            <a:pPr algn="just"/>
            <a:r>
              <a:rPr lang="zh-TW" altLang="en-US" dirty="0"/>
              <a:t>連擊 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標題放大視窗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148064" y="3518664"/>
            <a:ext cx="1020415" cy="342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166810" y="3877469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連擊 放大視窗</a:t>
            </a:r>
          </a:p>
        </p:txBody>
      </p:sp>
    </p:spTree>
    <p:extLst>
      <p:ext uri="{BB962C8B-B14F-4D97-AF65-F5344CB8AC3E}">
        <p14:creationId xmlns:p14="http://schemas.microsoft.com/office/powerpoint/2010/main" val="14437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字方塊 45"/>
          <p:cNvSpPr txBox="1"/>
          <p:nvPr/>
        </p:nvSpPr>
        <p:spPr>
          <a:xfrm>
            <a:off x="503152" y="413920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GPIO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1871534" y="2276872"/>
            <a:ext cx="5472939" cy="352839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851920" y="1773982"/>
            <a:ext cx="1728192" cy="790922"/>
            <a:chOff x="3851920" y="1773982"/>
            <a:chExt cx="1728192" cy="790922"/>
          </a:xfrm>
        </p:grpSpPr>
        <p:cxnSp>
          <p:nvCxnSpPr>
            <p:cNvPr id="10" name="直線單箭頭接點 9"/>
            <p:cNvCxnSpPr/>
            <p:nvPr/>
          </p:nvCxnSpPr>
          <p:spPr>
            <a:xfrm flipV="1">
              <a:off x="4716016" y="2060848"/>
              <a:ext cx="0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851920" y="1773982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JTAG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&amp;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UART</a:t>
              </a:r>
              <a:endParaRPr lang="zh-TW" altLang="en-US" sz="14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449647" y="1808247"/>
            <a:ext cx="1728192" cy="668973"/>
            <a:chOff x="3851920" y="1895931"/>
            <a:chExt cx="1728192" cy="668973"/>
          </a:xfrm>
        </p:grpSpPr>
        <p:cxnSp>
          <p:nvCxnSpPr>
            <p:cNvPr id="15" name="直線單箭頭接點 14"/>
            <p:cNvCxnSpPr/>
            <p:nvPr/>
          </p:nvCxnSpPr>
          <p:spPr>
            <a:xfrm flipV="1">
              <a:off x="4716016" y="2169443"/>
              <a:ext cx="0" cy="3954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51920" y="1895931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USB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004553" y="1668414"/>
            <a:ext cx="1728192" cy="680466"/>
            <a:chOff x="3851920" y="1909987"/>
            <a:chExt cx="1728192" cy="680466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4716016" y="2169444"/>
              <a:ext cx="0" cy="4210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3851920" y="190998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VGA</a:t>
              </a:r>
              <a:endParaRPr lang="zh-TW" altLang="en-US" sz="1400" dirty="0"/>
            </a:p>
          </p:txBody>
        </p:sp>
      </p:grpSp>
      <p:cxnSp>
        <p:nvCxnSpPr>
          <p:cNvPr id="22" name="直線單箭頭接點 21"/>
          <p:cNvCxnSpPr/>
          <p:nvPr/>
        </p:nvCxnSpPr>
        <p:spPr>
          <a:xfrm>
            <a:off x="7177839" y="3573016"/>
            <a:ext cx="5035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290385" y="341912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ON/OFF</a:t>
            </a:r>
            <a:endParaRPr lang="zh-TW" altLang="en-US" sz="1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372200" y="5550482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16222" y="606004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Button</a:t>
            </a:r>
            <a:endParaRPr lang="zh-TW" altLang="en-US" sz="1400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5193188" y="5588284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337210" y="609784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8bit DIP</a:t>
            </a:r>
            <a:endParaRPr lang="zh-TW" altLang="en-US" sz="1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558149" y="5601600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702171" y="611116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Switch</a:t>
            </a:r>
            <a:endParaRPr lang="zh-TW" altLang="en-US" sz="1400" dirty="0"/>
          </a:p>
        </p:txBody>
      </p:sp>
      <p:cxnSp>
        <p:nvCxnSpPr>
          <p:cNvPr id="37" name="肘形接點 36"/>
          <p:cNvCxnSpPr/>
          <p:nvPr/>
        </p:nvCxnSpPr>
        <p:spPr>
          <a:xfrm rot="16200000" flipV="1">
            <a:off x="3664784" y="2115578"/>
            <a:ext cx="485084" cy="4440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261013" y="1831427"/>
            <a:ext cx="81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Audio</a:t>
            </a:r>
            <a:endParaRPr lang="zh-TW" altLang="en-US" sz="14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1619672" y="4293096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6076" y="329193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7 Segment</a:t>
            </a:r>
          </a:p>
          <a:p>
            <a:pPr algn="ctr"/>
            <a:r>
              <a:rPr lang="en-US" altLang="zh-TW" sz="1400" dirty="0"/>
              <a:t>Display</a:t>
            </a:r>
            <a:endParaRPr lang="zh-TW" altLang="en-US" sz="1400" dirty="0"/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1691680" y="3573015"/>
            <a:ext cx="10104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5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20"/>
            <a:ext cx="8114816" cy="379428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 設定至對應的腳位、工作電壓</a:t>
            </a:r>
            <a:r>
              <a:rPr lang="en-US" altLang="zh-TW" dirty="0"/>
              <a:t>(LVCMOS33)</a:t>
            </a:r>
          </a:p>
          <a:p>
            <a:pPr algn="just"/>
            <a:r>
              <a:rPr lang="zh-TW" altLang="en-US" dirty="0"/>
              <a:t>參考前面的腳位對應表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0716" y="3706276"/>
            <a:ext cx="1020415" cy="1090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536620" y="336772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輸入或選擇對應腳位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3679761" y="3367723"/>
            <a:ext cx="1020415" cy="308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51874" y="299068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選擇工作電壓 </a:t>
            </a:r>
            <a:r>
              <a:rPr lang="en-US" altLang="zh-TW" sz="1600" dirty="0">
                <a:solidFill>
                  <a:srgbClr val="FF0000"/>
                </a:solidFill>
              </a:rPr>
              <a:t>(3.3V)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2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6" y="2603414"/>
            <a:ext cx="5221233" cy="395313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確認腳位設定</a:t>
            </a:r>
            <a:endParaRPr lang="en-US" altLang="zh-TW" dirty="0"/>
          </a:p>
          <a:p>
            <a:pPr algn="just"/>
            <a:r>
              <a:rPr lang="zh-TW" altLang="en-US" dirty="0"/>
              <a:t>儲存約束檔案 </a:t>
            </a:r>
            <a:r>
              <a:rPr lang="en-US" altLang="zh-TW" dirty="0"/>
              <a:t>Constraint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07704" y="2996952"/>
            <a:ext cx="3096343" cy="355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83768" y="2658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確認是否都完成設定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6640" t="9032" r="40130" b="62163"/>
          <a:stretch/>
        </p:blipFill>
        <p:spPr>
          <a:xfrm>
            <a:off x="5544288" y="3030380"/>
            <a:ext cx="3480267" cy="2485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6136" y="3284985"/>
            <a:ext cx="36004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364089" y="294643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儲存</a:t>
            </a:r>
            <a:r>
              <a:rPr lang="en-US" altLang="zh-TW" sz="1600" dirty="0">
                <a:solidFill>
                  <a:srgbClr val="FF0000"/>
                </a:solidFill>
              </a:rPr>
              <a:t>Constraints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7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8" y="2445577"/>
            <a:ext cx="3624450" cy="3699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5" y="3956590"/>
            <a:ext cx="3891508" cy="170253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提醒儲存約束檔案，會導致合成結果過期，需重新合成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  <a:p>
            <a:pPr algn="just"/>
            <a:r>
              <a:rPr lang="zh-TW" altLang="en-US" dirty="0"/>
              <a:t>設定腳位檔名稱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89827" y="5195183"/>
            <a:ext cx="64807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36096" y="4807858"/>
            <a:ext cx="302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初次設定腳位，創建新約束檔案</a:t>
            </a:r>
          </a:p>
        </p:txBody>
      </p:sp>
      <p:sp>
        <p:nvSpPr>
          <p:cNvPr id="14" name="矩形 13"/>
          <p:cNvSpPr/>
          <p:nvPr/>
        </p:nvSpPr>
        <p:spPr>
          <a:xfrm>
            <a:off x="5436096" y="3599899"/>
            <a:ext cx="2807792" cy="120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940152" y="4221088"/>
            <a:ext cx="21602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059153" y="5614642"/>
            <a:ext cx="681199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7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關閉 </a:t>
            </a:r>
            <a:r>
              <a:rPr lang="en-US" altLang="zh-TW" dirty="0"/>
              <a:t>Synthesized Design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5019408" cy="403088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98991" y="3085446"/>
            <a:ext cx="247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關閉 </a:t>
            </a:r>
            <a:r>
              <a:rPr lang="en-US" altLang="zh-TW" sz="1600" dirty="0">
                <a:solidFill>
                  <a:srgbClr val="FF0000"/>
                </a:solidFill>
              </a:rPr>
              <a:t>Synthesized Design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7417" y="3056703"/>
            <a:ext cx="393167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82116" y="2439819"/>
            <a:ext cx="129614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82116" y="2101265"/>
            <a:ext cx="225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合成過期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24" y="3254723"/>
            <a:ext cx="2781688" cy="19052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8264" y="4653136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8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29" y="2636912"/>
            <a:ext cx="5967351" cy="415923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查看腳位檔</a:t>
            </a:r>
            <a:r>
              <a:rPr lang="en-US" altLang="zh-TW" dirty="0"/>
              <a:t>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endParaRPr lang="zh-TW" altLang="en-US" dirty="0"/>
          </a:p>
          <a:p>
            <a:pPr algn="just"/>
            <a:r>
              <a:rPr lang="zh-TW" altLang="en-US" dirty="0"/>
              <a:t>在接下來的實驗中將通過直接添加</a:t>
            </a:r>
            <a:r>
              <a:rPr lang="en-US" altLang="zh-TW" dirty="0"/>
              <a:t>constraints</a:t>
            </a:r>
            <a:r>
              <a:rPr lang="zh-TW" altLang="en-US" dirty="0"/>
              <a:t>的方式來對設計進行腳位分配。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64088" y="2852936"/>
            <a:ext cx="3386897" cy="371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36162" y="3706928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4" y="3429639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腳位檔</a:t>
            </a:r>
          </a:p>
        </p:txBody>
      </p:sp>
    </p:spTree>
    <p:extLst>
      <p:ext uri="{BB962C8B-B14F-4D97-AF65-F5344CB8AC3E}">
        <p14:creationId xmlns:p14="http://schemas.microsoft.com/office/powerpoint/2010/main" val="766513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6" y="2640940"/>
            <a:ext cx="3596752" cy="28520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21594"/>
          <a:stretch/>
        </p:blipFill>
        <p:spPr>
          <a:xfrm>
            <a:off x="577151" y="2780928"/>
            <a:ext cx="3562801" cy="25721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重新進行合成</a:t>
            </a:r>
            <a:r>
              <a:rPr lang="en-US" altLang="zh-TW" dirty="0"/>
              <a:t>(Synthesis)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76256" y="5013176"/>
            <a:ext cx="720080" cy="33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3568" y="3305910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47664" y="2967356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進行合成</a:t>
            </a:r>
          </a:p>
        </p:txBody>
      </p:sp>
    </p:spTree>
    <p:extLst>
      <p:ext uri="{BB962C8B-B14F-4D97-AF65-F5344CB8AC3E}">
        <p14:creationId xmlns:p14="http://schemas.microsoft.com/office/powerpoint/2010/main" val="331025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進行實現 </a:t>
            </a:r>
            <a:r>
              <a:rPr lang="en-US" altLang="zh-TW" dirty="0"/>
              <a:t>(Implementation)</a:t>
            </a:r>
          </a:p>
          <a:p>
            <a:pPr algn="just"/>
            <a:r>
              <a:rPr lang="en-US" altLang="zh-TW" dirty="0"/>
              <a:t>“Run Implementation”</a:t>
            </a:r>
          </a:p>
          <a:p>
            <a:pPr algn="just"/>
            <a:r>
              <a:rPr lang="en-US" altLang="zh-TW" dirty="0"/>
              <a:t>“OK” ”OK”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15616" y="3212553"/>
            <a:ext cx="3955857" cy="3181794"/>
            <a:chOff x="3063941" y="2492896"/>
            <a:chExt cx="3955857" cy="31817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41" y="2492896"/>
              <a:ext cx="3038899" cy="318179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071422" y="5085184"/>
              <a:ext cx="805433" cy="411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36695" y="3675263"/>
              <a:ext cx="1440160" cy="29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65465" y="3621481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進行實現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69" y="3011998"/>
            <a:ext cx="4199478" cy="3335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76256" y="5804841"/>
            <a:ext cx="755352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72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12578"/>
            <a:ext cx="4002100" cy="3181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95" y="3212578"/>
            <a:ext cx="3324689" cy="3181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 </a:t>
            </a:r>
            <a:r>
              <a:rPr lang="en-US" altLang="zh-TW" dirty="0"/>
              <a:t>(</a:t>
            </a:r>
            <a:r>
              <a:rPr lang="en-US" altLang="zh-TW" dirty="0" err="1"/>
              <a:t>Bitstream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“Generate </a:t>
            </a:r>
            <a:r>
              <a:rPr lang="en-US" altLang="zh-TW" dirty="0" err="1"/>
              <a:t>Bitstream</a:t>
            </a:r>
            <a:r>
              <a:rPr lang="en-US" altLang="zh-TW" dirty="0"/>
              <a:t>”</a:t>
            </a:r>
          </a:p>
          <a:p>
            <a:pPr algn="just"/>
            <a:r>
              <a:rPr lang="en-US" altLang="zh-TW" dirty="0"/>
              <a:t>“OK”</a:t>
            </a:r>
            <a:r>
              <a:rPr lang="zh-TW" altLang="en-US" dirty="0"/>
              <a:t> </a:t>
            </a:r>
            <a:r>
              <a:rPr lang="en-US" altLang="zh-TW" dirty="0"/>
              <a:t>“OK”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95736" y="5804841"/>
            <a:ext cx="792088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1263851" y="4679692"/>
            <a:ext cx="1440160" cy="347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7" name="文字方塊 16"/>
          <p:cNvSpPr txBox="1"/>
          <p:nvPr/>
        </p:nvSpPr>
        <p:spPr>
          <a:xfrm>
            <a:off x="2687439" y="4684173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生成燒錄檔</a:t>
            </a:r>
          </a:p>
        </p:txBody>
      </p:sp>
      <p:sp>
        <p:nvSpPr>
          <p:cNvPr id="14" name="矩形 13"/>
          <p:cNvSpPr/>
          <p:nvPr/>
        </p:nvSpPr>
        <p:spPr>
          <a:xfrm>
            <a:off x="7008324" y="5910826"/>
            <a:ext cx="648072" cy="30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7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生成燒錄檔完成後，選擇 </a:t>
            </a:r>
            <a:r>
              <a:rPr lang="en-US" altLang="zh-TW" dirty="0"/>
              <a:t>“Open Hardware Manager”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54810" y="2708920"/>
            <a:ext cx="3234380" cy="3106707"/>
            <a:chOff x="2966201" y="2708920"/>
            <a:chExt cx="3234380" cy="31067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01" y="2708920"/>
              <a:ext cx="3234380" cy="310670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369400" y="5303082"/>
              <a:ext cx="792088" cy="3808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25284" y="4323161"/>
              <a:ext cx="1440160" cy="286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110738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6641" t="9723" r="19992" b="26447"/>
          <a:stretch/>
        </p:blipFill>
        <p:spPr>
          <a:xfrm>
            <a:off x="2841462" y="2852935"/>
            <a:ext cx="5987163" cy="37572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FPGA</a:t>
            </a:r>
            <a:r>
              <a:rPr lang="zh-TW" altLang="en-US" dirty="0"/>
              <a:t>板連接至電腦，並</a:t>
            </a:r>
            <a:r>
              <a:rPr lang="zh-TW" altLang="en-US" dirty="0">
                <a:solidFill>
                  <a:srgbClr val="FF0000"/>
                </a:solidFill>
              </a:rPr>
              <a:t>開啟電源</a:t>
            </a:r>
            <a:r>
              <a:rPr lang="zh-TW" altLang="en-US" dirty="0"/>
              <a:t>，才能讓軟體偵測到板子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“Open target”</a:t>
            </a:r>
            <a:r>
              <a:rPr lang="zh-TW" altLang="en-US" dirty="0"/>
              <a:t>，選擇 </a:t>
            </a:r>
            <a:r>
              <a:rPr lang="en-US" altLang="zh-TW" dirty="0"/>
              <a:t>“Auto Connect”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76056" y="3501008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4932040" y="3356992"/>
            <a:ext cx="448803" cy="14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13709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7" y="1772816"/>
            <a:ext cx="8337694" cy="47196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536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出現</a:t>
            </a:r>
            <a:r>
              <a:rPr lang="en-US" altLang="zh-TW" dirty="0"/>
              <a:t>FPGA</a:t>
            </a:r>
            <a:r>
              <a:rPr lang="zh-TW" altLang="en-US" dirty="0"/>
              <a:t>板資訊，表示成功連接至電腦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73972" y="2530900"/>
            <a:ext cx="5196057" cy="3861934"/>
            <a:chOff x="1985362" y="2530900"/>
            <a:chExt cx="5196057" cy="386193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62" y="2530900"/>
              <a:ext cx="5196057" cy="38619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89418" y="4073457"/>
              <a:ext cx="3024336" cy="1224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225478" y="5326912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出現</a:t>
              </a:r>
              <a:r>
                <a:rPr lang="en-US" altLang="zh-TW" sz="1600" dirty="0">
                  <a:solidFill>
                    <a:srgbClr val="FF0000"/>
                  </a:solidFill>
                </a:rPr>
                <a:t>FPGA</a:t>
              </a:r>
              <a:r>
                <a:rPr lang="zh-TW" altLang="en-US" sz="1600" dirty="0">
                  <a:solidFill>
                    <a:srgbClr val="FF0000"/>
                  </a:solidFill>
                </a:rPr>
                <a:t>板資訊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491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840" t="11592" r="29000" b="34637"/>
          <a:stretch/>
        </p:blipFill>
        <p:spPr>
          <a:xfrm>
            <a:off x="371767" y="2852936"/>
            <a:ext cx="4211624" cy="36851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 err="1"/>
              <a:t>Bitstrean</a:t>
            </a:r>
            <a:r>
              <a:rPr lang="zh-TW" altLang="en-US" dirty="0"/>
              <a:t>燒錄至</a:t>
            </a:r>
            <a:r>
              <a:rPr lang="en-US" altLang="zh-TW" dirty="0"/>
              <a:t>FPGA</a:t>
            </a:r>
            <a:r>
              <a:rPr lang="zh-TW" altLang="en-US" dirty="0"/>
              <a:t>板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“Program”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776743" y="4665991"/>
            <a:ext cx="934462" cy="193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8" name="文字方塊 7"/>
          <p:cNvSpPr txBox="1"/>
          <p:nvPr/>
        </p:nvSpPr>
        <p:spPr>
          <a:xfrm>
            <a:off x="2243974" y="4892809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3934" y="3356992"/>
            <a:ext cx="64807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0" name="文字方塊 9"/>
          <p:cNvSpPr txBox="1"/>
          <p:nvPr/>
        </p:nvSpPr>
        <p:spPr>
          <a:xfrm>
            <a:off x="1739918" y="3476778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393" y="3377158"/>
            <a:ext cx="4047572" cy="2299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24328" y="5301208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222676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b="1" dirty="0">
                <a:solidFill>
                  <a:srgbClr val="FF0000"/>
                </a:solidFill>
              </a:rPr>
              <a:t>完成燒錄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650" t="-2723" b="-1"/>
          <a:stretch/>
        </p:blipFill>
        <p:spPr>
          <a:xfrm>
            <a:off x="2963211" y="3004717"/>
            <a:ext cx="3240360" cy="34098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907" y="6428326"/>
            <a:ext cx="8712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>
                <a:hlinkClick r:id="rId4"/>
              </a:rPr>
              <a:t>https://www.google.com/url?sa=i&amp;url=https%3A%2F%2Fmeteor.today%2Farticle%2FBfglq-&amp;psig=AOvVaw12MTQsEVgQGY7gC400_eN6&amp;ust=1586214687771000&amp;source=images&amp;cd=vfe&amp;ved=0CAIQjRxqFwoTCKinhJu00ugCFQAAAAAdAAAAABAM</a:t>
            </a:r>
            <a:endParaRPr lang="zh-TW" altLang="en-US" sz="800" dirty="0"/>
          </a:p>
        </p:txBody>
      </p:sp>
      <p:sp>
        <p:nvSpPr>
          <p:cNvPr id="11" name="矩形 10"/>
          <p:cNvSpPr/>
          <p:nvPr/>
        </p:nvSpPr>
        <p:spPr>
          <a:xfrm rot="21332541">
            <a:off x="795190" y="2226899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Synthesis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956974">
            <a:off x="5240155" y="2120370"/>
            <a:ext cx="35958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Implementation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325894">
            <a:off x="3470717" y="2127641"/>
            <a:ext cx="1894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Verilog</a:t>
            </a:r>
            <a:endParaRPr lang="zh-TW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 rot="21313920">
            <a:off x="5087488" y="3159661"/>
            <a:ext cx="1872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 rot="376103">
            <a:off x="812455" y="3234959"/>
            <a:ext cx="21949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Vivado</a:t>
            </a:r>
            <a:endParaRPr lang="zh-TW" alt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 rot="270559">
            <a:off x="6113202" y="4044064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Bitstream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 rot="20992804">
            <a:off x="955288" y="4298966"/>
            <a:ext cx="17524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FPGA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091" y="5407469"/>
            <a:ext cx="21178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testbench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 rot="20960551">
            <a:off x="7350167" y="3184828"/>
            <a:ext cx="6559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.v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 rot="20873271">
            <a:off x="6399785" y="4852447"/>
            <a:ext cx="1003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xdc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 rot="629126">
            <a:off x="6716775" y="5706076"/>
            <a:ext cx="18934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I/O Ports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20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900113" y="3573463"/>
            <a:ext cx="799236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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Char char="w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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b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2941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r>
              <a:rPr lang="zh-TW" altLang="en-US" dirty="0"/>
              <a:t>元件及腳位對應 </a:t>
            </a:r>
            <a:endParaRPr lang="en-US" altLang="zh-TW" dirty="0"/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12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EGO-XA7</a:t>
            </a:r>
            <a:r>
              <a:rPr lang="zh-TW" altLang="en-US" sz="2400" dirty="0"/>
              <a:t> 搭載一個</a:t>
            </a:r>
            <a:r>
              <a:rPr lang="en-US" altLang="zh-TW" sz="2400" dirty="0"/>
              <a:t>100MHz</a:t>
            </a:r>
            <a:r>
              <a:rPr lang="zh-TW" altLang="en-US" sz="2400" dirty="0"/>
              <a:t>的時鐘晶片，輸出的時鐘訊號直接與</a:t>
            </a:r>
            <a:r>
              <a:rPr lang="en-US" altLang="zh-TW" sz="2400" dirty="0"/>
              <a:t>FPGA</a:t>
            </a:r>
            <a:r>
              <a:rPr lang="zh-TW" altLang="en-US" sz="2400" dirty="0"/>
              <a:t>全域時鐘輸入接腳</a:t>
            </a:r>
            <a:r>
              <a:rPr lang="en-US" altLang="zh-TW" sz="2400" dirty="0"/>
              <a:t>(P17)</a:t>
            </a:r>
            <a:r>
              <a:rPr lang="zh-TW" altLang="en-US" sz="2400" dirty="0"/>
              <a:t>相連。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9" y="3645024"/>
            <a:ext cx="7225930" cy="7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sz="2400" dirty="0"/>
              <a:t>專用按鍵</a:t>
            </a:r>
            <a:endParaRPr lang="en-US" altLang="zh-TW" sz="2400" dirty="0"/>
          </a:p>
          <a:p>
            <a:pPr algn="just"/>
            <a:r>
              <a:rPr lang="en-US" altLang="zh-TW" sz="2400" dirty="0"/>
              <a:t>PROG</a:t>
            </a:r>
            <a:r>
              <a:rPr lang="zh-TW" altLang="en-US" sz="2400" dirty="0"/>
              <a:t>：擦除</a:t>
            </a:r>
            <a:r>
              <a:rPr lang="en-US" altLang="zh-TW" sz="2400" dirty="0"/>
              <a:t>FPGA</a:t>
            </a:r>
            <a:r>
              <a:rPr lang="zh-TW" altLang="en-US" sz="2400" dirty="0"/>
              <a:t>配置</a:t>
            </a:r>
            <a:endParaRPr lang="en-US" altLang="zh-TW" sz="2400" dirty="0"/>
          </a:p>
          <a:p>
            <a:pPr algn="just"/>
            <a:r>
              <a:rPr lang="en-US" altLang="zh-TW" sz="2400" dirty="0"/>
              <a:t>RESET</a:t>
            </a:r>
            <a:r>
              <a:rPr lang="zh-TW" altLang="en-US" sz="2400" dirty="0"/>
              <a:t>：邏輯重置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63" y="3403191"/>
            <a:ext cx="614448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34351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design005-purple scope-</Template>
  <TotalTime>20555</TotalTime>
  <Words>1699</Words>
  <Application>Microsoft Office PowerPoint</Application>
  <PresentationFormat>如螢幕大小 (4:3)</PresentationFormat>
  <Paragraphs>312</Paragraphs>
  <Slides>63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3" baseType="lpstr">
      <vt:lpstr>ＭＳ Ｐゴシック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標準デザイン</vt:lpstr>
      <vt:lpstr> FPGA Introduce 2022.03.22</vt:lpstr>
      <vt:lpstr>Outline</vt:lpstr>
      <vt:lpstr>Outline</vt:lpstr>
      <vt:lpstr> EGO1 </vt:lpstr>
      <vt:lpstr> EGO1 </vt:lpstr>
      <vt:lpstr> EGO1 </vt:lpstr>
      <vt:lpstr>Outline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Outline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Lab-2   7 segment displayer</dc:title>
  <dc:creator>林仕杰</dc:creator>
  <cp:lastModifiedBy>User</cp:lastModifiedBy>
  <cp:revision>692</cp:revision>
  <dcterms:created xsi:type="dcterms:W3CDTF">2017-09-25T15:53:53Z</dcterms:created>
  <dcterms:modified xsi:type="dcterms:W3CDTF">2023-03-19T07:40:33Z</dcterms:modified>
</cp:coreProperties>
</file>